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p15="http://schemas.microsoft.com/office/powerpoint/2012/main" userId="S-1-5-21-329068152-1592454029-682003330-143278" providerId="AD"/>
      </p:ext>
    </p:extLst>
  </p:cmAuthor>
  <p:cmAuthor id="2" name="Erin Dwyer" initials="ED" lastIdx="2" clrIdx="2">
    <p:extLst>
      <p:ext uri="{19B8F6BF-5375-455C-9EA6-DF929625EA0E}">
        <p15:presenceInfo xmlns:p15="http://schemas.microsoft.com/office/powerpoint/2012/main" userId="Erin Dwyer" providerId="None"/>
      </p:ext>
    </p:extLst>
  </p:cmAuthor>
  <p:cmAuthor id="3" name="Redder, Christian" initials="RC" lastIdx="6" clrIdx="3">
    <p:extLst>
      <p:ext uri="{19B8F6BF-5375-455C-9EA6-DF929625EA0E}">
        <p15:presenceInfo xmlns:p15="http://schemas.microsoft.com/office/powerpoint/2012/main" userId="S::christian.redder@xerox.com::2b09b9ee-1c89-47ce-ba4e-50b1bcb10e5b" providerId="AD"/>
      </p:ext>
    </p:extLst>
  </p:cmAuthor>
  <p:cmAuthor id="4" name="Jessica Fox" initials="JF" lastIdx="1" clrIdx="4">
    <p:extLst>
      <p:ext uri="{19B8F6BF-5375-455C-9EA6-DF929625EA0E}">
        <p15:presenceInfo xmlns:p15="http://schemas.microsoft.com/office/powerpoint/2012/main"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81" autoAdjust="0"/>
    <p:restoredTop sz="78365" autoAdjust="0"/>
  </p:normalViewPr>
  <p:slideViewPr>
    <p:cSldViewPr snapToGrid="0" showGuides="1">
      <p:cViewPr varScale="1">
        <p:scale>
          <a:sx n="145" d="100"/>
          <a:sy n="145" d="100"/>
        </p:scale>
        <p:origin x="216" y="120"/>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30/06/2020</a:t>
            </a:fld>
            <a:endParaRPr lang="nb-NO"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nb-NO"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nb-NO"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n gruppe mennesker står i et rom&#10;&#10;Beskrivelse genereres automatisk">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n gruppe mennesker står i et rom&#10;&#10;Beskrivelse genereres automatisk">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b-NO" sz="600" kern="1200" dirty="0">
                <a:solidFill>
                  <a:schemeClr val="tx1"/>
                </a:solidFill>
                <a:latin typeface="+mn-lt"/>
              </a:rPr>
              <a:t>© 2020 Xerox Corporation. Med enerett. Xerox® er et varemerke som tilhører Xerox Corporation i USA og/eller andre land. BRXXXXX</a:t>
            </a:r>
            <a:endParaRPr lang="nb-NO"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4949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b-NO" sz="600" kern="1200" dirty="0">
                <a:solidFill>
                  <a:schemeClr val="tx1"/>
                </a:solidFill>
                <a:latin typeface="+mn-lt"/>
              </a:rPr>
              <a:t>© 2020 Xerox Corporation. Med enerett. Xerox® og Everyday er varemerker som tilhører Xerox Corporation i USA og/eller andre land.</a:t>
            </a:r>
            <a:r>
              <a:rPr lang="nb-NO" dirty="0"/>
              <a:t> </a:t>
            </a:r>
            <a:endParaRPr lang="nb-NO"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30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30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30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Et bilde av person, innendørs, mann, foran&#10;&#10;Beskrivelse genereres automatisk">
            <a:extLst>
              <a:ext uri="{FF2B5EF4-FFF2-40B4-BE49-F238E27FC236}">
                <a16:creationId xmlns:a16="http://schemas.microsoft.com/office/drawing/2014/main"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30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30 June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n person sitter ved et bord foran en datamaskin&#10;&#10;Beskrivelse genereres automatisk">
            <a:extLst>
              <a:ext uri="{FF2B5EF4-FFF2-40B4-BE49-F238E27FC236}">
                <a16:creationId xmlns:a16="http://schemas.microsoft.com/office/drawing/2014/main"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nb-NO" dirty="0"/>
              <a:t>Xerox</a:t>
            </a:r>
            <a:r>
              <a:rPr lang="nb-NO" sz="1800" baseline="70000" dirty="0"/>
              <a:t>®</a:t>
            </a:r>
            <a:r>
              <a:rPr lang="nb-NO" dirty="0"/>
              <a:t> Everyday</a:t>
            </a:r>
            <a:r>
              <a:rPr lang="nb-NO" sz="2400" baseline="30000" dirty="0"/>
              <a:t>™</a:t>
            </a:r>
            <a:r>
              <a:rPr lang="nb-NO" dirty="0"/>
              <a:t>-fargepulver –</a:t>
            </a:r>
            <a:br>
              <a:rPr dirty="0"/>
            </a:br>
            <a:r>
              <a:rPr lang="nb-NO" sz="2000" dirty="0">
                <a:solidFill>
                  <a:schemeClr val="bg2"/>
                </a:solidFill>
              </a:rPr>
              <a:t>Besparelser. Pålitelighet. Sikkerhet. </a:t>
            </a:r>
            <a:endParaRPr lang="nb-NO"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nb-NO" dirty="0"/>
          </a:p>
        </p:txBody>
      </p:sp>
      <p:sp>
        <p:nvSpPr>
          <p:cNvPr id="3" name="Date Placeholder 2">
            <a:extLst>
              <a:ext uri="{FF2B5EF4-FFF2-40B4-BE49-F238E27FC236}">
                <a16:creationId xmlns:a16="http://schemas.microsoft.com/office/drawing/2014/main" id="{9DA8EE69-6D1A-C341-9486-629AFE86A937}"/>
              </a:ext>
            </a:extLst>
          </p:cNvPr>
          <p:cNvSpPr>
            <a:spLocks noGrp="1"/>
          </p:cNvSpPr>
          <p:nvPr>
            <p:ph type="dt" sz="half" idx="11"/>
          </p:nvPr>
        </p:nvSpPr>
        <p:spPr/>
        <p:txBody>
          <a:bodyPr/>
          <a:lstStyle/>
          <a:p>
            <a:fld id="{891BB57F-AEE8-5843-9645-1EFFAF037752}" type="datetime3">
              <a:rPr lang="en-US"/>
              <a:t>30 June 2020</a:t>
            </a:fld>
            <a:endParaRPr lang="nb-NO" dirty="0"/>
          </a:p>
        </p:txBody>
      </p:sp>
      <p:sp>
        <p:nvSpPr>
          <p:cNvPr id="4" name="Text Placeholder 3">
            <a:extLst>
              <a:ext uri="{FF2B5EF4-FFF2-40B4-BE49-F238E27FC236}">
                <a16:creationId xmlns:a16="http://schemas.microsoft.com/office/drawing/2014/main" id="{10A6952C-818D-2E47-8075-3BC48759C5A2}"/>
              </a:ext>
            </a:extLst>
          </p:cNvPr>
          <p:cNvSpPr>
            <a:spLocks noGrp="1"/>
          </p:cNvSpPr>
          <p:nvPr>
            <p:ph type="body" sz="quarter" idx="19"/>
          </p:nvPr>
        </p:nvSpPr>
        <p:spPr>
          <a:xfrm>
            <a:off x="404340" y="350900"/>
            <a:ext cx="4167659" cy="2220850"/>
          </a:xfrm>
        </p:spPr>
        <p:txBody>
          <a:bodyPr lIns="301752" anchor="ctr"/>
          <a:lstStyle/>
          <a:p>
            <a:r>
              <a:rPr lang="nb-NO" sz="2800" dirty="0"/>
              <a:t>Hva om du ikke måtte velge mellom kvalitet og pris?</a:t>
            </a:r>
          </a:p>
        </p:txBody>
      </p:sp>
      <p:sp>
        <p:nvSpPr>
          <p:cNvPr id="5" name="Content Placeholder 4">
            <a:extLst>
              <a:ext uri="{FF2B5EF4-FFF2-40B4-BE49-F238E27FC236}">
                <a16:creationId xmlns:a16="http://schemas.microsoft.com/office/drawing/2014/main" id="{AFA8ACD7-89D3-2746-92B6-B4335E212862}"/>
              </a:ext>
            </a:extLst>
          </p:cNvPr>
          <p:cNvSpPr>
            <a:spLocks noGrp="1"/>
          </p:cNvSpPr>
          <p:nvPr>
            <p:ph sz="half" idx="1"/>
          </p:nvPr>
        </p:nvSpPr>
        <p:spPr>
          <a:xfrm>
            <a:off x="688467" y="2699930"/>
            <a:ext cx="3970464" cy="1699374"/>
          </a:xfrm>
        </p:spPr>
        <p:txBody>
          <a:bodyPr/>
          <a:lstStyle/>
          <a:p>
            <a:pPr>
              <a:buClr>
                <a:schemeClr val="tx1"/>
              </a:buClr>
            </a:pPr>
            <a:r>
              <a:rPr lang="nb-NO" sz="1250" dirty="0">
                <a:solidFill>
                  <a:schemeClr val="bg2"/>
                </a:solidFill>
              </a:rPr>
              <a:t>Fargepulver fra produsenter av originalutstyr</a:t>
            </a:r>
          </a:p>
          <a:p>
            <a:pPr marL="302419" indent="-285750">
              <a:lnSpc>
                <a:spcPct val="150000"/>
              </a:lnSpc>
              <a:buClr>
                <a:schemeClr val="tx1"/>
              </a:buClr>
              <a:buFont typeface="Arial" panose="020B0604020202020204" pitchFamily="34" charset="0"/>
              <a:buChar char="•"/>
            </a:pPr>
            <a:r>
              <a:rPr lang="nb-NO" sz="1400" dirty="0"/>
              <a:t>Høy pris</a:t>
            </a:r>
          </a:p>
          <a:p>
            <a:pPr marL="302419" indent="-285750">
              <a:lnSpc>
                <a:spcPct val="90000"/>
              </a:lnSpc>
              <a:buClr>
                <a:schemeClr val="tx1"/>
              </a:buClr>
              <a:buFont typeface="Arial" panose="020B0604020202020204" pitchFamily="34" charset="0"/>
              <a:buChar char="•"/>
            </a:pPr>
            <a:r>
              <a:rPr lang="nb-NO" sz="1400" dirty="0"/>
              <a:t>Produktsikkerhet</a:t>
            </a:r>
          </a:p>
          <a:p>
            <a:pPr marL="302419" indent="-285750">
              <a:lnSpc>
                <a:spcPct val="90000"/>
              </a:lnSpc>
              <a:buClr>
                <a:schemeClr val="tx1"/>
              </a:buClr>
              <a:buFont typeface="Arial" panose="020B0604020202020204" pitchFamily="34" charset="0"/>
              <a:buChar char="•"/>
            </a:pPr>
            <a:r>
              <a:rPr lang="nb-NO" sz="1400" dirty="0"/>
              <a:t>Ikke-giftig</a:t>
            </a:r>
          </a:p>
          <a:p>
            <a:pPr marL="302419" indent="-285750">
              <a:lnSpc>
                <a:spcPct val="90000"/>
              </a:lnSpc>
              <a:buClr>
                <a:schemeClr val="tx1"/>
              </a:buClr>
              <a:buFont typeface="Arial" panose="020B0604020202020204" pitchFamily="34" charset="0"/>
              <a:buChar char="•"/>
            </a:pPr>
            <a:r>
              <a:rPr lang="nb-NO" sz="1400" dirty="0"/>
              <a:t>Trygt for mennesker/miljø</a:t>
            </a:r>
          </a:p>
          <a:p>
            <a:br>
              <a:rPr lang="en-US" dirty="0"/>
            </a:br>
            <a:endParaRPr lang="nb-NO" dirty="0"/>
          </a:p>
        </p:txBody>
      </p:sp>
      <p:sp>
        <p:nvSpPr>
          <p:cNvPr id="6" name="Content Placeholder 5">
            <a:extLst>
              <a:ext uri="{FF2B5EF4-FFF2-40B4-BE49-F238E27FC236}">
                <a16:creationId xmlns:a16="http://schemas.microsoft.com/office/drawing/2014/main" id="{72FD5E70-77E8-8843-859F-49AE7978ECFC}"/>
              </a:ext>
            </a:extLst>
          </p:cNvPr>
          <p:cNvSpPr>
            <a:spLocks noGrp="1"/>
          </p:cNvSpPr>
          <p:nvPr>
            <p:ph sz="half" idx="18"/>
          </p:nvPr>
        </p:nvSpPr>
        <p:spPr>
          <a:xfrm>
            <a:off x="4154742" y="2699470"/>
            <a:ext cx="3968496" cy="1576138"/>
          </a:xfrm>
        </p:spPr>
        <p:txBody>
          <a:bodyPr/>
          <a:lstStyle/>
          <a:p>
            <a:pPr>
              <a:buClr>
                <a:schemeClr val="tx1"/>
              </a:buClr>
            </a:pPr>
            <a:r>
              <a:rPr lang="nb-NO" sz="1250" dirty="0">
                <a:solidFill>
                  <a:schemeClr val="bg2"/>
                </a:solidFill>
              </a:rPr>
              <a:t>Billig fargepulver fra ikke-merkevarer</a:t>
            </a:r>
          </a:p>
          <a:p>
            <a:pPr marL="302419" indent="-285750">
              <a:lnSpc>
                <a:spcPct val="150000"/>
              </a:lnSpc>
              <a:buClr>
                <a:schemeClr val="tx1"/>
              </a:buClr>
              <a:buFont typeface="Arial" panose="020B0604020202020204" pitchFamily="34" charset="0"/>
              <a:buChar char="•"/>
            </a:pPr>
            <a:r>
              <a:rPr lang="nb-NO" sz="1400" dirty="0"/>
              <a:t>Lavere pris</a:t>
            </a:r>
          </a:p>
          <a:p>
            <a:pPr marL="302419" indent="-285750">
              <a:lnSpc>
                <a:spcPct val="90000"/>
              </a:lnSpc>
              <a:buClr>
                <a:schemeClr val="tx1"/>
              </a:buClr>
              <a:buFont typeface="Arial" panose="020B0604020202020204" pitchFamily="34" charset="0"/>
              <a:buChar char="•"/>
            </a:pPr>
            <a:r>
              <a:rPr lang="nb-NO" sz="1400" dirty="0"/>
              <a:t>Upålitelig kvalitet</a:t>
            </a:r>
          </a:p>
          <a:p>
            <a:pPr marL="302419" indent="-285750">
              <a:lnSpc>
                <a:spcPct val="90000"/>
              </a:lnSpc>
              <a:buClr>
                <a:schemeClr val="tx1"/>
              </a:buClr>
              <a:buFont typeface="Arial" panose="020B0604020202020204" pitchFamily="34" charset="0"/>
              <a:buChar char="•"/>
            </a:pPr>
            <a:r>
              <a:rPr lang="nb-NO" sz="1400" dirty="0"/>
              <a:t>Tendens til å skade skrivere</a:t>
            </a:r>
          </a:p>
          <a:p>
            <a:pPr marL="302419" indent="-285750">
              <a:lnSpc>
                <a:spcPct val="90000"/>
              </a:lnSpc>
              <a:buClr>
                <a:schemeClr val="tx1"/>
              </a:buClr>
              <a:buFont typeface="Arial" panose="020B0604020202020204" pitchFamily="34" charset="0"/>
              <a:buChar char="•"/>
            </a:pPr>
            <a:r>
              <a:rPr lang="nb-NO" sz="1400" dirty="0"/>
              <a:t>Tvilsomme sikkerhetsstandarder</a:t>
            </a:r>
          </a:p>
          <a:p>
            <a:pPr marL="302419" indent="-285750">
              <a:lnSpc>
                <a:spcPct val="90000"/>
              </a:lnSpc>
              <a:buClr>
                <a:schemeClr val="tx1"/>
              </a:buClr>
              <a:buFont typeface="Arial" panose="020B0604020202020204" pitchFamily="34" charset="0"/>
              <a:buChar char="•"/>
            </a:pPr>
            <a:r>
              <a:rPr lang="nb-NO" sz="1400" dirty="0"/>
              <a:t>Kan føre til uventede kostnader</a:t>
            </a:r>
          </a:p>
          <a:p>
            <a:br>
              <a:rPr lang="en-US" dirty="0"/>
            </a:br>
            <a:endParaRPr lang="nb-NO" dirty="0"/>
          </a:p>
          <a:p>
            <a:endParaRPr lang="nb-NO" dirty="0"/>
          </a:p>
        </p:txBody>
      </p:sp>
      <p:pic>
        <p:nvPicPr>
          <p:cNvPr id="10" name="Picture 9">
            <a:extLst>
              <a:ext uri="{FF2B5EF4-FFF2-40B4-BE49-F238E27FC236}">
                <a16:creationId xmlns:a16="http://schemas.microsoft.com/office/drawing/2014/main"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id="{1840050D-70BE-A545-8796-9463DB674577}"/>
              </a:ext>
            </a:extLst>
          </p:cNvPr>
          <p:cNvCxnSpPr/>
          <p:nvPr/>
        </p:nvCxnSpPr>
        <p:spPr>
          <a:xfrm>
            <a:off x="3978533"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Nærbilde av et papir&#10;&#10;Beskrivelse genereres automatisk">
            <a:extLst>
              <a:ext uri="{FF2B5EF4-FFF2-40B4-BE49-F238E27FC236}">
                <a16:creationId xmlns:a16="http://schemas.microsoft.com/office/drawing/2014/main"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nb-NO" dirty="0"/>
          </a:p>
        </p:txBody>
      </p:sp>
      <p:sp>
        <p:nvSpPr>
          <p:cNvPr id="3" name="Date Placeholder 2">
            <a:extLst>
              <a:ext uri="{FF2B5EF4-FFF2-40B4-BE49-F238E27FC236}">
                <a16:creationId xmlns:a16="http://schemas.microsoft.com/office/drawing/2014/main" id="{AB9FA29C-A1A4-524B-B928-8241FC8CCB2B}"/>
              </a:ext>
            </a:extLst>
          </p:cNvPr>
          <p:cNvSpPr>
            <a:spLocks noGrp="1"/>
          </p:cNvSpPr>
          <p:nvPr>
            <p:ph type="dt" sz="half" idx="11"/>
          </p:nvPr>
        </p:nvSpPr>
        <p:spPr/>
        <p:txBody>
          <a:bodyPr/>
          <a:lstStyle/>
          <a:p>
            <a:fld id="{22AB59C3-C2D3-3444-B95A-CE7F62719C4E}" type="datetime3">
              <a:rPr lang="en-US" smtClean="0"/>
              <a:t>30 June 2020</a:t>
            </a:fld>
            <a:endParaRPr lang="nb-NO" dirty="0"/>
          </a:p>
        </p:txBody>
      </p:sp>
      <p:sp>
        <p:nvSpPr>
          <p:cNvPr id="5" name="Text Placeholder 4">
            <a:extLst>
              <a:ext uri="{FF2B5EF4-FFF2-40B4-BE49-F238E27FC236}">
                <a16:creationId xmlns:a16="http://schemas.microsoft.com/office/drawing/2014/main" id="{8B11EDBA-FA5D-FC49-B4E0-1EA0206BF4C1}"/>
              </a:ext>
            </a:extLst>
          </p:cNvPr>
          <p:cNvSpPr>
            <a:spLocks noGrp="1"/>
          </p:cNvSpPr>
          <p:nvPr>
            <p:ph type="body" sz="quarter" idx="13"/>
          </p:nvPr>
        </p:nvSpPr>
        <p:spPr>
          <a:xfrm>
            <a:off x="690027" y="627534"/>
            <a:ext cx="2749210" cy="3734151"/>
          </a:xfrm>
        </p:spPr>
        <p:txBody>
          <a:bodyPr/>
          <a:lstStyle/>
          <a:p>
            <a:r>
              <a:rPr lang="nb-NO" sz="1800" dirty="0"/>
              <a:t>Xerox</a:t>
            </a:r>
            <a:r>
              <a:rPr lang="nb-NO" sz="1800" baseline="30000" dirty="0"/>
              <a:t>®</a:t>
            </a:r>
            <a:r>
              <a:rPr lang="nb-NO" sz="1800" dirty="0"/>
              <a:t> Everyday™-fargepulver er annerledes. </a:t>
            </a:r>
            <a:br>
              <a:rPr dirty="0"/>
            </a:br>
            <a:r>
              <a:rPr lang="nb-NO" sz="1800" dirty="0"/>
              <a:t>Du trenger ikke å velge mellom ytelse og pris.</a:t>
            </a:r>
          </a:p>
          <a:p>
            <a:r>
              <a:rPr lang="nb-NO" sz="1500" dirty="0">
                <a:solidFill>
                  <a:schemeClr val="bg2"/>
                </a:solidFill>
              </a:rPr>
              <a:t>Xerox</a:t>
            </a:r>
            <a:r>
              <a:rPr lang="nb-NO" sz="1500" baseline="30000" dirty="0">
                <a:solidFill>
                  <a:schemeClr val="bg2"/>
                </a:solidFill>
              </a:rPr>
              <a:t>®</a:t>
            </a:r>
            <a:r>
              <a:rPr lang="nb-NO" sz="1500" dirty="0">
                <a:solidFill>
                  <a:schemeClr val="bg2"/>
                </a:solidFill>
              </a:rPr>
              <a:t> Everyday™ -fargepulver </a:t>
            </a:r>
            <a:br>
              <a:rPr dirty="0"/>
            </a:br>
            <a:r>
              <a:rPr lang="nb-NO" sz="1500" dirty="0">
                <a:solidFill>
                  <a:schemeClr val="bg2"/>
                </a:solidFill>
              </a:rPr>
              <a:t>er annerledes.</a:t>
            </a:r>
          </a:p>
          <a:p>
            <a:pPr marL="285750" lvl="2" indent="-285750">
              <a:buFont typeface="Arial" panose="020B0604020202020204" pitchFamily="34" charset="0"/>
              <a:buChar char="•"/>
            </a:pPr>
            <a:r>
              <a:rPr lang="nb-NO" sz="1200" dirty="0"/>
              <a:t>Ikke høy pris</a:t>
            </a:r>
          </a:p>
          <a:p>
            <a:pPr marL="285750" lvl="2" indent="-285750">
              <a:buFont typeface="Arial" panose="020B0604020202020204" pitchFamily="34" charset="0"/>
              <a:buChar char="•"/>
            </a:pPr>
            <a:r>
              <a:rPr lang="nb-NO" sz="1200" dirty="0"/>
              <a:t>Ingen skjulte kostnader</a:t>
            </a:r>
          </a:p>
          <a:p>
            <a:pPr marL="285750" lvl="2" indent="-285750">
              <a:buFont typeface="Arial" panose="020B0604020202020204" pitchFamily="34" charset="0"/>
              <a:buChar char="•"/>
            </a:pPr>
            <a:r>
              <a:rPr lang="nb-NO" sz="1200" dirty="0"/>
              <a:t>Fra et merke du kan stole på</a:t>
            </a:r>
          </a:p>
          <a:p>
            <a:pPr marL="285750" lvl="2" indent="-285750">
              <a:buFont typeface="Arial" panose="020B0604020202020204" pitchFamily="34" charset="0"/>
              <a:buChar char="•"/>
            </a:pPr>
            <a:r>
              <a:rPr lang="nb-NO" sz="1200" dirty="0"/>
              <a:t>Xerox</a:t>
            </a:r>
            <a:r>
              <a:rPr lang="nb-NO" sz="1200" baseline="30000" dirty="0"/>
              <a:t>®</a:t>
            </a:r>
            <a:r>
              <a:rPr lang="nb-NO" sz="1200" dirty="0"/>
              <a:t> hjelper deg med å spare penger ved at du kan kjøpe </a:t>
            </a:r>
            <a:br>
              <a:rPr lang="nb-NO" sz="1200" dirty="0"/>
            </a:br>
            <a:r>
              <a:rPr lang="nb-NO" sz="1200" dirty="0"/>
              <a:t>alt på samme sted</a:t>
            </a:r>
          </a:p>
          <a:p>
            <a:pPr marL="285750" lvl="2" indent="-285750">
              <a:buFont typeface="Arial" panose="020B0604020202020204" pitchFamily="34" charset="0"/>
              <a:buChar char="•"/>
            </a:pPr>
            <a:r>
              <a:rPr lang="nb-NO" sz="1200" dirty="0"/>
              <a:t>Kassetter for alle de beste skrivermerkene, skriverstørrelsene og modellene</a:t>
            </a:r>
          </a:p>
          <a:p>
            <a:endParaRPr lang="nb-NO" dirty="0"/>
          </a:p>
        </p:txBody>
      </p:sp>
      <p:sp>
        <p:nvSpPr>
          <p:cNvPr id="34" name="Content Placeholder 24">
            <a:extLst>
              <a:ext uri="{FF2B5EF4-FFF2-40B4-BE49-F238E27FC236}">
                <a16:creationId xmlns:a16="http://schemas.microsoft.com/office/drawing/2014/main"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nb-NO" sz="1500" dirty="0">
                <a:solidFill>
                  <a:schemeClr val="tx1"/>
                </a:solidFill>
              </a:rPr>
              <a:t>Stor A4/</a:t>
            </a:r>
          </a:p>
          <a:p>
            <a:pPr algn="ctr">
              <a:spcBef>
                <a:spcPts val="0"/>
              </a:spcBef>
            </a:pPr>
            <a:r>
              <a:rPr lang="nb-NO" sz="1500" dirty="0">
                <a:solidFill>
                  <a:schemeClr val="tx1"/>
                </a:solidFill>
              </a:rPr>
              <a:t>A3-støtte </a:t>
            </a:r>
          </a:p>
          <a:p>
            <a:pPr algn="ctr"/>
            <a:endParaRPr lang="nb-NO" sz="1500" dirty="0">
              <a:solidFill>
                <a:schemeClr val="tx1"/>
              </a:solidFill>
            </a:endParaRPr>
          </a:p>
        </p:txBody>
      </p:sp>
      <p:sp>
        <p:nvSpPr>
          <p:cNvPr id="19" name="Content Placeholder 10">
            <a:extLst>
              <a:ext uri="{FF2B5EF4-FFF2-40B4-BE49-F238E27FC236}">
                <a16:creationId xmlns:a16="http://schemas.microsoft.com/office/drawing/2014/main" id="{9FF7B658-8648-48CE-93A5-A18C743B85C5}"/>
              </a:ext>
            </a:extLst>
          </p:cNvPr>
          <p:cNvSpPr txBox="1">
            <a:spLocks/>
          </p:cNvSpPr>
          <p:nvPr/>
        </p:nvSpPr>
        <p:spPr>
          <a:xfrm>
            <a:off x="404057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nb-NO" sz="1500" dirty="0"/>
              <a:t>A4: Brev / juridisk</a:t>
            </a:r>
          </a:p>
          <a:p>
            <a:pPr marL="0" indent="0">
              <a:buNone/>
            </a:pPr>
            <a:endParaRPr lang="nb-NO" sz="1500" dirty="0"/>
          </a:p>
        </p:txBody>
      </p:sp>
      <p:sp>
        <p:nvSpPr>
          <p:cNvPr id="20" name="Content Placeholder 17">
            <a:extLst>
              <a:ext uri="{FF2B5EF4-FFF2-40B4-BE49-F238E27FC236}">
                <a16:creationId xmlns:a16="http://schemas.microsoft.com/office/drawing/2014/main"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nb-NO" sz="1500" dirty="0"/>
              <a:t>A3: Tabloid</a:t>
            </a:r>
          </a:p>
        </p:txBody>
      </p:sp>
      <p:pic>
        <p:nvPicPr>
          <p:cNvPr id="21" name="Picture 20">
            <a:extLst>
              <a:ext uri="{FF2B5EF4-FFF2-40B4-BE49-F238E27FC236}">
                <a16:creationId xmlns:a16="http://schemas.microsoft.com/office/drawing/2014/main"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63551" y="953449"/>
            <a:ext cx="858593" cy="259518"/>
          </a:xfrm>
          <a:prstGeom prst="rect">
            <a:avLst/>
          </a:prstGeom>
        </p:spPr>
      </p:pic>
      <p:pic>
        <p:nvPicPr>
          <p:cNvPr id="22" name="Picture 21">
            <a:extLst>
              <a:ext uri="{FF2B5EF4-FFF2-40B4-BE49-F238E27FC236}">
                <a16:creationId xmlns:a16="http://schemas.microsoft.com/office/drawing/2014/main"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7653" y="1366837"/>
            <a:ext cx="324078" cy="324078"/>
          </a:xfrm>
          <a:prstGeom prst="rect">
            <a:avLst/>
          </a:prstGeom>
        </p:spPr>
      </p:pic>
      <p:pic>
        <p:nvPicPr>
          <p:cNvPr id="23" name="Picture 22">
            <a:extLst>
              <a:ext uri="{FF2B5EF4-FFF2-40B4-BE49-F238E27FC236}">
                <a16:creationId xmlns:a16="http://schemas.microsoft.com/office/drawing/2014/main"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601396" y="916891"/>
            <a:ext cx="858414" cy="299443"/>
          </a:xfrm>
          <a:prstGeom prst="rect">
            <a:avLst/>
          </a:prstGeom>
          <a:solidFill>
            <a:schemeClr val="bg1"/>
          </a:solidFill>
        </p:spPr>
      </p:pic>
      <p:pic>
        <p:nvPicPr>
          <p:cNvPr id="24" name="Picture 23">
            <a:extLst>
              <a:ext uri="{FF2B5EF4-FFF2-40B4-BE49-F238E27FC236}">
                <a16:creationId xmlns:a16="http://schemas.microsoft.com/office/drawing/2014/main"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a16="http://schemas.microsoft.com/office/drawing/2014/main" id="{AAB93912-9A2E-47A4-8410-E99572111574}"/>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5463072" y="1399148"/>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28F2F8-24E8-1246-9F48-D17F3CCAB089}"/>
              </a:ext>
            </a:extLst>
          </p:cNvPr>
          <p:cNvSpPr>
            <a:spLocks noGrp="1"/>
          </p:cNvSpPr>
          <p:nvPr>
            <p:ph type="body" sz="quarter" idx="13"/>
          </p:nvPr>
        </p:nvSpPr>
        <p:spPr>
          <a:xfrm>
            <a:off x="637961" y="559295"/>
            <a:ext cx="3055218" cy="3876212"/>
          </a:xfrm>
        </p:spPr>
        <p:txBody>
          <a:bodyPr/>
          <a:lstStyle/>
          <a:p>
            <a:pPr lvl="1">
              <a:lnSpc>
                <a:spcPct val="95000"/>
              </a:lnSpc>
              <a:spcAft>
                <a:spcPts val="0"/>
              </a:spcAft>
            </a:pPr>
            <a:r>
              <a:rPr lang="nb-NO" sz="2700" dirty="0"/>
              <a:t>Gjentatt tilbud om service på stedet</a:t>
            </a:r>
          </a:p>
          <a:p>
            <a:pPr lvl="1">
              <a:spcAft>
                <a:spcPts val="0"/>
              </a:spcAft>
            </a:pPr>
            <a:endParaRPr lang="nb-NO" sz="800" i="1" dirty="0"/>
          </a:p>
          <a:p>
            <a:pPr marL="285750" lvl="1" indent="-285750">
              <a:buFont typeface="Arial" panose="020B0604020202020204" pitchFamily="34" charset="0"/>
              <a:buChar char="•"/>
            </a:pPr>
            <a:r>
              <a:rPr lang="nb-NO" sz="1500" dirty="0"/>
              <a:t>Garantert kvalitet og tilfredsstillelse</a:t>
            </a:r>
            <a:br>
              <a:rPr dirty="0"/>
            </a:br>
            <a:endParaRPr lang="nb-NO" sz="1500" dirty="0"/>
          </a:p>
          <a:p>
            <a:pPr marL="285750" lvl="1" indent="-285750">
              <a:buFont typeface="Arial" panose="020B0604020202020204" pitchFamily="34" charset="0"/>
              <a:buChar char="•"/>
            </a:pPr>
            <a:endParaRPr lang="nb-NO" sz="1500" dirty="0"/>
          </a:p>
          <a:p>
            <a:pPr marL="285750" lvl="1" indent="-285750">
              <a:buFont typeface="Arial" panose="020B0604020202020204" pitchFamily="34" charset="0"/>
              <a:buChar char="•"/>
            </a:pPr>
            <a:endParaRPr lang="nb-NO" sz="1500" dirty="0"/>
          </a:p>
          <a:p>
            <a:pPr marL="285750" lvl="1" indent="-285750">
              <a:buFont typeface="Arial" panose="020B0604020202020204" pitchFamily="34" charset="0"/>
              <a:buChar char="•"/>
            </a:pPr>
            <a:r>
              <a:rPr lang="nb-NO" sz="1500" dirty="0"/>
              <a:t>Praktisk, problemfri utveksling</a:t>
            </a:r>
            <a:br>
              <a:rPr dirty="0"/>
            </a:br>
            <a:endParaRPr lang="nb-NO" sz="1500" dirty="0"/>
          </a:p>
          <a:p>
            <a:pPr marL="285750" lvl="1" indent="-285750">
              <a:buFont typeface="Arial" panose="020B0604020202020204" pitchFamily="34" charset="0"/>
              <a:buChar char="•"/>
            </a:pPr>
            <a:r>
              <a:rPr lang="nb-NO" sz="1500" dirty="0"/>
              <a:t>Xerox</a:t>
            </a:r>
            <a:r>
              <a:rPr lang="nb-NO" sz="1500" baseline="30000" dirty="0"/>
              <a:t>®</a:t>
            </a:r>
            <a:r>
              <a:rPr lang="nb-NO" sz="1500" dirty="0"/>
              <a:t> Everyday™</a:t>
            </a:r>
            <a:br>
              <a:rPr lang="nb-NO" sz="1500" dirty="0"/>
            </a:br>
            <a:r>
              <a:rPr lang="nb-NO" sz="1500" dirty="0"/>
              <a:t>-fargepulver ugyldiggjør </a:t>
            </a:r>
            <a:br>
              <a:rPr lang="nb-NO" sz="1500" dirty="0"/>
            </a:br>
            <a:r>
              <a:rPr lang="nb-NO" sz="1500" dirty="0"/>
              <a:t>ikke skrivergarantiene</a:t>
            </a:r>
          </a:p>
        </p:txBody>
      </p:sp>
      <p:sp>
        <p:nvSpPr>
          <p:cNvPr id="3" name="Slide Number Placeholder 2">
            <a:extLst>
              <a:ext uri="{FF2B5EF4-FFF2-40B4-BE49-F238E27FC236}">
                <a16:creationId xmlns:a16="http://schemas.microsoft.com/office/drawing/2014/main"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nb-NO" dirty="0"/>
          </a:p>
        </p:txBody>
      </p:sp>
      <p:sp>
        <p:nvSpPr>
          <p:cNvPr id="4" name="Date Placeholder 3">
            <a:extLst>
              <a:ext uri="{FF2B5EF4-FFF2-40B4-BE49-F238E27FC236}">
                <a16:creationId xmlns:a16="http://schemas.microsoft.com/office/drawing/2014/main" id="{5D179180-8709-DF47-971B-9EBD1E8D5E83}"/>
              </a:ext>
            </a:extLst>
          </p:cNvPr>
          <p:cNvSpPr>
            <a:spLocks noGrp="1"/>
          </p:cNvSpPr>
          <p:nvPr>
            <p:ph type="dt" sz="half" idx="11"/>
          </p:nvPr>
        </p:nvSpPr>
        <p:spPr/>
        <p:txBody>
          <a:bodyPr/>
          <a:lstStyle/>
          <a:p>
            <a:fld id="{C93B4B50-62DD-7C42-8C2E-902DA288C047}" type="datetime3">
              <a:rPr lang="en-US"/>
              <a:t>30 June 2020</a:t>
            </a:fld>
            <a:endParaRPr lang="nb-NO" dirty="0"/>
          </a:p>
        </p:txBody>
      </p:sp>
      <p:pic>
        <p:nvPicPr>
          <p:cNvPr id="8" name="Picture 7">
            <a:extLst>
              <a:ext uri="{FF2B5EF4-FFF2-40B4-BE49-F238E27FC236}">
                <a16:creationId xmlns:a16="http://schemas.microsoft.com/office/drawing/2014/main"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nb-NO" dirty="0"/>
          </a:p>
        </p:txBody>
      </p:sp>
      <p:sp>
        <p:nvSpPr>
          <p:cNvPr id="3" name="Date Placeholder 2">
            <a:extLst>
              <a:ext uri="{FF2B5EF4-FFF2-40B4-BE49-F238E27FC236}">
                <a16:creationId xmlns:a16="http://schemas.microsoft.com/office/drawing/2014/main" id="{8FE902C1-048F-4943-A668-6D44E7CF6A45}"/>
              </a:ext>
            </a:extLst>
          </p:cNvPr>
          <p:cNvSpPr>
            <a:spLocks noGrp="1"/>
          </p:cNvSpPr>
          <p:nvPr>
            <p:ph type="dt" sz="half" idx="11"/>
          </p:nvPr>
        </p:nvSpPr>
        <p:spPr/>
        <p:txBody>
          <a:bodyPr/>
          <a:lstStyle/>
          <a:p>
            <a:fld id="{4DEBDA1F-2EDA-A747-9861-99BC8C748FD0}" type="datetime3">
              <a:rPr lang="en-US"/>
              <a:t>30 June 2020</a:t>
            </a:fld>
            <a:endParaRPr lang="nb-NO" dirty="0"/>
          </a:p>
        </p:txBody>
      </p:sp>
      <p:sp>
        <p:nvSpPr>
          <p:cNvPr id="5" name="Text Placeholder 4">
            <a:extLst>
              <a:ext uri="{FF2B5EF4-FFF2-40B4-BE49-F238E27FC236}">
                <a16:creationId xmlns:a16="http://schemas.microsoft.com/office/drawing/2014/main" id="{FA579A40-60AB-624C-8A96-C91AC31947F9}"/>
              </a:ext>
            </a:extLst>
          </p:cNvPr>
          <p:cNvSpPr>
            <a:spLocks noGrp="1"/>
          </p:cNvSpPr>
          <p:nvPr>
            <p:ph type="body" sz="quarter" idx="13"/>
          </p:nvPr>
        </p:nvSpPr>
        <p:spPr>
          <a:xfrm>
            <a:off x="5422039" y="415838"/>
            <a:ext cx="3424250" cy="3384376"/>
          </a:xfrm>
        </p:spPr>
        <p:txBody>
          <a:bodyPr/>
          <a:lstStyle/>
          <a:p>
            <a:r>
              <a:rPr lang="nb-NO" sz="2400" dirty="0"/>
              <a:t>Skånsom mot </a:t>
            </a:r>
            <a:br>
              <a:rPr lang="nb-NO" sz="2400" dirty="0"/>
            </a:br>
            <a:r>
              <a:rPr lang="nb-NO" sz="2400" dirty="0"/>
              <a:t>kunder og planeten</a:t>
            </a:r>
          </a:p>
          <a:p>
            <a:r>
              <a:rPr lang="nb-NO" sz="1400" dirty="0"/>
              <a:t>Xerox helse-, miljø- og sikkerhet </a:t>
            </a:r>
            <a:br>
              <a:rPr dirty="0"/>
            </a:br>
            <a:r>
              <a:rPr lang="nb-NO" sz="1400" dirty="0"/>
              <a:t>har en høyere standard til kvalitet, sikkerhet og bærekraft enn lovbestemte forskrifter. Vi ligger et trinn foran de andre.</a:t>
            </a:r>
          </a:p>
          <a:p>
            <a:pPr marL="285750" indent="-285750">
              <a:buClr>
                <a:schemeClr val="tx1"/>
              </a:buClr>
              <a:buFont typeface="Arial" panose="020B0604020202020204" pitchFamily="34" charset="0"/>
              <a:buChar char="•"/>
            </a:pPr>
            <a:r>
              <a:rPr lang="nb-NO" sz="1200" dirty="0"/>
              <a:t>Fargepulver og plast uten gift</a:t>
            </a:r>
          </a:p>
          <a:p>
            <a:pPr marL="285750" indent="-285750">
              <a:buClr>
                <a:schemeClr val="tx1"/>
              </a:buClr>
              <a:buFont typeface="Arial" panose="020B0604020202020204" pitchFamily="34" charset="0"/>
              <a:buChar char="•"/>
            </a:pPr>
            <a:r>
              <a:rPr lang="nb-NO" sz="1200" dirty="0"/>
              <a:t>Full informasjon om alle </a:t>
            </a:r>
            <a:br>
              <a:rPr lang="nb-NO" sz="1200" dirty="0"/>
            </a:br>
            <a:r>
              <a:rPr lang="nb-NO" sz="1200" dirty="0"/>
              <a:t>kassettkomponentene på Xerox.com</a:t>
            </a:r>
          </a:p>
          <a:p>
            <a:pPr marL="285750" indent="-285750">
              <a:buClr>
                <a:schemeClr val="tx1"/>
              </a:buClr>
              <a:buFont typeface="Arial" panose="020B0604020202020204" pitchFamily="34" charset="0"/>
              <a:buChar char="•"/>
            </a:pPr>
            <a:endParaRPr lang="nb-NO" sz="1200" dirty="0"/>
          </a:p>
          <a:p>
            <a:endParaRPr lang="nb-NO" sz="2400" dirty="0"/>
          </a:p>
        </p:txBody>
      </p:sp>
      <p:pic>
        <p:nvPicPr>
          <p:cNvPr id="7" name="Picture 6">
            <a:extLst>
              <a:ext uri="{FF2B5EF4-FFF2-40B4-BE49-F238E27FC236}">
                <a16:creationId xmlns:a16="http://schemas.microsoft.com/office/drawing/2014/main"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85DD5A-5B93-1042-8FA4-15D9357B42CD}"/>
              </a:ext>
            </a:extLst>
          </p:cNvPr>
          <p:cNvSpPr>
            <a:spLocks noGrp="1"/>
          </p:cNvSpPr>
          <p:nvPr>
            <p:ph type="title"/>
          </p:nvPr>
        </p:nvSpPr>
        <p:spPr>
          <a:solidFill>
            <a:schemeClr val="tx1"/>
          </a:solidFill>
        </p:spPr>
        <p:txBody>
          <a:bodyPr rIns="0"/>
          <a:lstStyle/>
          <a:p>
            <a:pPr marL="457200" indent="-457200">
              <a:lnSpc>
                <a:spcPct val="100000"/>
              </a:lnSpc>
            </a:pPr>
            <a:r>
              <a:rPr lang="nb-NO" sz="2400" dirty="0"/>
              <a:t>Xerox</a:t>
            </a:r>
            <a:r>
              <a:rPr lang="nb-NO" sz="2400" baseline="30000" dirty="0"/>
              <a:t>®</a:t>
            </a:r>
            <a:r>
              <a:rPr lang="nb-NO" sz="2400" dirty="0"/>
              <a:t> Everyday</a:t>
            </a:r>
            <a:r>
              <a:rPr lang="nb-NO" sz="2400" baseline="30000" dirty="0"/>
              <a:t>™</a:t>
            </a:r>
            <a:r>
              <a:rPr lang="nb-NO" sz="2400" dirty="0"/>
              <a:t>-fargepulver</a:t>
            </a:r>
            <a:br>
              <a:rPr lang="en-US" dirty="0"/>
            </a:br>
            <a:br>
              <a:rPr lang="en-US" sz="1800" dirty="0"/>
            </a:br>
            <a:br>
              <a:rPr lang="nb-NO" sz="1800" dirty="0"/>
            </a:br>
            <a:r>
              <a:rPr lang="nb-NO" sz="1400" dirty="0"/>
              <a:t>Gå til Xerox.com/EverydayToner for å få mer informasjon og start bestillingsprosessen i dag</a:t>
            </a:r>
          </a:p>
        </p:txBody>
      </p:sp>
      <p:pic>
        <p:nvPicPr>
          <p:cNvPr id="3" name="Picture 2">
            <a:extLst>
              <a:ext uri="{FF2B5EF4-FFF2-40B4-BE49-F238E27FC236}">
                <a16:creationId xmlns:a16="http://schemas.microsoft.com/office/drawing/2014/main"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2907</TotalTime>
  <Words>744</Words>
  <Application>Microsoft Office PowerPoint</Application>
  <PresentationFormat>On-screen Show (16:9)</PresentationFormat>
  <Paragraphs>76</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System Font Regular</vt:lpstr>
      <vt:lpstr>Xerox_16x9_Blue</vt:lpstr>
      <vt:lpstr>PowerPoint Presentation</vt:lpstr>
      <vt:lpstr>PowerPoint Presentation</vt:lpstr>
      <vt:lpstr>PowerPoint Presentation</vt:lpstr>
      <vt:lpstr>PowerPoint Presentation</vt:lpstr>
      <vt:lpstr>PowerPoint Presentation</vt:lpstr>
      <vt:lpstr>Xerox® Everyday™-fargepulver   Gå til Xerox.com/EverydayToner for å få mer informasjon og start bestillingsprosessen i dag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Everyday™-fargepulver –</dc:title>
  <dc:creator>Danielle Smith</dc:creator>
  <cp:lastModifiedBy>Julia Sanchez</cp:lastModifiedBy>
  <cp:revision>59</cp:revision>
  <cp:lastPrinted>2016-12-06T20:47:15Z</cp:lastPrinted>
  <dcterms:created xsi:type="dcterms:W3CDTF">2020-05-03T19:49:02Z</dcterms:created>
  <dcterms:modified xsi:type="dcterms:W3CDTF">2020-06-30T11:36:44Z</dcterms:modified>
</cp:coreProperties>
</file>